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7" d="100"/>
          <a:sy n="87" d="100"/>
        </p:scale>
        <p:origin x="-1243" y="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5568223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311708" y="992766"/>
            <a:ext cx="8520599" cy="27368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5200"/>
            </a:lvl1pPr>
            <a:lvl2pPr algn="ctr">
              <a:spcBef>
                <a:spcPts val="0"/>
              </a:spcBef>
              <a:buSzPct val="100000"/>
              <a:defRPr sz="5200"/>
            </a:lvl2pPr>
            <a:lvl3pPr algn="ctr">
              <a:spcBef>
                <a:spcPts val="0"/>
              </a:spcBef>
              <a:buSzPct val="100000"/>
              <a:defRPr sz="5200"/>
            </a:lvl3pPr>
            <a:lvl4pPr algn="ctr">
              <a:spcBef>
                <a:spcPts val="0"/>
              </a:spcBef>
              <a:buSzPct val="100000"/>
              <a:defRPr sz="5200"/>
            </a:lvl4pPr>
            <a:lvl5pPr algn="ctr">
              <a:spcBef>
                <a:spcPts val="0"/>
              </a:spcBef>
              <a:buSzPct val="100000"/>
              <a:defRPr sz="5200"/>
            </a:lvl5pPr>
            <a:lvl6pPr algn="ctr">
              <a:spcBef>
                <a:spcPts val="0"/>
              </a:spcBef>
              <a:buSzPct val="100000"/>
              <a:defRPr sz="5200"/>
            </a:lvl6pPr>
            <a:lvl7pPr algn="ctr">
              <a:spcBef>
                <a:spcPts val="0"/>
              </a:spcBef>
              <a:buSzPct val="100000"/>
              <a:defRPr sz="5200"/>
            </a:lvl7pPr>
            <a:lvl8pPr algn="ctr">
              <a:spcBef>
                <a:spcPts val="0"/>
              </a:spcBef>
              <a:buSzPct val="100000"/>
              <a:defRPr sz="5200"/>
            </a:lvl8pPr>
            <a:lvl9pPr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599" cy="10568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311700" y="1474833"/>
            <a:ext cx="8520599" cy="26180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12000"/>
            </a:lvl1pPr>
            <a:lvl2pPr algn="ctr">
              <a:spcBef>
                <a:spcPts val="0"/>
              </a:spcBef>
              <a:buSzPct val="100000"/>
              <a:defRPr sz="12000"/>
            </a:lvl2pPr>
            <a:lvl3pPr algn="ctr">
              <a:spcBef>
                <a:spcPts val="0"/>
              </a:spcBef>
              <a:buSzPct val="100000"/>
              <a:defRPr sz="12000"/>
            </a:lvl3pPr>
            <a:lvl4pPr algn="ctr">
              <a:spcBef>
                <a:spcPts val="0"/>
              </a:spcBef>
              <a:buSzPct val="100000"/>
              <a:defRPr sz="12000"/>
            </a:lvl4pPr>
            <a:lvl5pPr algn="ctr">
              <a:spcBef>
                <a:spcPts val="0"/>
              </a:spcBef>
              <a:buSzPct val="100000"/>
              <a:defRPr sz="12000"/>
            </a:lvl5pPr>
            <a:lvl6pPr algn="ctr">
              <a:spcBef>
                <a:spcPts val="0"/>
              </a:spcBef>
              <a:buSzPct val="100000"/>
              <a:defRPr sz="12000"/>
            </a:lvl6pPr>
            <a:lvl7pPr algn="ctr">
              <a:spcBef>
                <a:spcPts val="0"/>
              </a:spcBef>
              <a:buSzPct val="100000"/>
              <a:defRPr sz="12000"/>
            </a:lvl7pPr>
            <a:lvl8pPr algn="ctr">
              <a:spcBef>
                <a:spcPts val="0"/>
              </a:spcBef>
              <a:buSzPct val="100000"/>
              <a:defRPr sz="12000"/>
            </a:lvl8pPr>
            <a:lvl9pPr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311700" y="4202966"/>
            <a:ext cx="8520599" cy="1734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599" cy="11222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>
              <a:spcBef>
                <a:spcPts val="0"/>
              </a:spcBef>
              <a:buSzPct val="100000"/>
              <a:defRPr sz="3600"/>
            </a:lvl1pPr>
            <a:lvl2pPr algn="ctr">
              <a:spcBef>
                <a:spcPts val="0"/>
              </a:spcBef>
              <a:buSzPct val="100000"/>
              <a:defRPr sz="3600"/>
            </a:lvl2pPr>
            <a:lvl3pPr algn="ctr">
              <a:spcBef>
                <a:spcPts val="0"/>
              </a:spcBef>
              <a:buSzPct val="100000"/>
              <a:defRPr sz="3600"/>
            </a:lvl3pPr>
            <a:lvl4pPr algn="ctr">
              <a:spcBef>
                <a:spcPts val="0"/>
              </a:spcBef>
              <a:buSzPct val="100000"/>
              <a:defRPr sz="3600"/>
            </a:lvl4pPr>
            <a:lvl5pPr algn="ctr">
              <a:spcBef>
                <a:spcPts val="0"/>
              </a:spcBef>
              <a:buSzPct val="100000"/>
              <a:defRPr sz="3600"/>
            </a:lvl5pPr>
            <a:lvl6pPr algn="ctr">
              <a:spcBef>
                <a:spcPts val="0"/>
              </a:spcBef>
              <a:buSzPct val="100000"/>
              <a:defRPr sz="3600"/>
            </a:lvl6pPr>
            <a:lvl7pPr algn="ctr">
              <a:spcBef>
                <a:spcPts val="0"/>
              </a:spcBef>
              <a:buSzPct val="100000"/>
              <a:defRPr sz="3600"/>
            </a:lvl7pPr>
            <a:lvl8pPr algn="ctr">
              <a:spcBef>
                <a:spcPts val="0"/>
              </a:spcBef>
              <a:buSzPct val="100000"/>
              <a:defRPr sz="3600"/>
            </a:lvl8pPr>
            <a:lvl9pPr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599" cy="763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599" cy="4555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599" cy="763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899" cy="4555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899" cy="4555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599" cy="763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7999" cy="1007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2400"/>
            </a:lvl1pPr>
            <a:lvl2pPr>
              <a:spcBef>
                <a:spcPts val="0"/>
              </a:spcBef>
              <a:buSzPct val="100000"/>
              <a:defRPr sz="2400"/>
            </a:lvl2pPr>
            <a:lvl3pPr>
              <a:spcBef>
                <a:spcPts val="0"/>
              </a:spcBef>
              <a:buSzPct val="100000"/>
              <a:defRPr sz="2400"/>
            </a:lvl3pPr>
            <a:lvl4pPr>
              <a:spcBef>
                <a:spcPts val="0"/>
              </a:spcBef>
              <a:buSzPct val="100000"/>
              <a:defRPr sz="2400"/>
            </a:lvl4pPr>
            <a:lvl5pPr>
              <a:spcBef>
                <a:spcPts val="0"/>
              </a:spcBef>
              <a:buSzPct val="100000"/>
              <a:defRPr sz="2400"/>
            </a:lvl5pPr>
            <a:lvl6pPr>
              <a:spcBef>
                <a:spcPts val="0"/>
              </a:spcBef>
              <a:buSzPct val="100000"/>
              <a:defRPr sz="2400"/>
            </a:lvl6pPr>
            <a:lvl7pPr>
              <a:spcBef>
                <a:spcPts val="0"/>
              </a:spcBef>
              <a:buSzPct val="100000"/>
              <a:defRPr sz="2400"/>
            </a:lvl7pPr>
            <a:lvl8pPr>
              <a:spcBef>
                <a:spcPts val="0"/>
              </a:spcBef>
              <a:buSzPct val="100000"/>
              <a:defRPr sz="2400"/>
            </a:lvl8pPr>
            <a:lvl9pPr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7999" cy="4239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2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SzPct val="100000"/>
              <a:defRPr sz="4800"/>
            </a:lvl1pPr>
            <a:lvl2pPr>
              <a:spcBef>
                <a:spcPts val="0"/>
              </a:spcBef>
              <a:buSzPct val="100000"/>
              <a:defRPr sz="4800"/>
            </a:lvl2pPr>
            <a:lvl3pPr>
              <a:spcBef>
                <a:spcPts val="0"/>
              </a:spcBef>
              <a:buSzPct val="100000"/>
              <a:defRPr sz="4800"/>
            </a:lvl3pPr>
            <a:lvl4pPr>
              <a:spcBef>
                <a:spcPts val="0"/>
              </a:spcBef>
              <a:buSzPct val="100000"/>
              <a:defRPr sz="4800"/>
            </a:lvl4pPr>
            <a:lvl5pPr>
              <a:spcBef>
                <a:spcPts val="0"/>
              </a:spcBef>
              <a:buSzPct val="100000"/>
              <a:defRPr sz="4800"/>
            </a:lvl5pPr>
            <a:lvl6pPr>
              <a:spcBef>
                <a:spcPts val="0"/>
              </a:spcBef>
              <a:buSzPct val="100000"/>
              <a:defRPr sz="4800"/>
            </a:lvl6pPr>
            <a:lvl7pPr>
              <a:spcBef>
                <a:spcPts val="0"/>
              </a:spcBef>
              <a:buSzPct val="100000"/>
              <a:defRPr sz="4800"/>
            </a:lvl7pPr>
            <a:lvl8pPr>
              <a:spcBef>
                <a:spcPts val="0"/>
              </a:spcBef>
              <a:buSzPct val="100000"/>
              <a:defRPr sz="4800"/>
            </a:lvl8pPr>
            <a:lvl9pPr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/>
        </p:nvSpPr>
        <p:spPr>
          <a:xfrm>
            <a:off x="4572000" y="-166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199" cy="1976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200"/>
            </a:lvl1pPr>
            <a:lvl2pPr algn="ctr">
              <a:spcBef>
                <a:spcPts val="0"/>
              </a:spcBef>
              <a:buSzPct val="100000"/>
              <a:defRPr sz="4200"/>
            </a:lvl2pPr>
            <a:lvl3pPr algn="ctr">
              <a:spcBef>
                <a:spcPts val="0"/>
              </a:spcBef>
              <a:buSzPct val="100000"/>
              <a:defRPr sz="4200"/>
            </a:lvl3pPr>
            <a:lvl4pPr algn="ctr">
              <a:spcBef>
                <a:spcPts val="0"/>
              </a:spcBef>
              <a:buSzPct val="100000"/>
              <a:defRPr sz="4200"/>
            </a:lvl4pPr>
            <a:lvl5pPr algn="ctr">
              <a:spcBef>
                <a:spcPts val="0"/>
              </a:spcBef>
              <a:buSzPct val="100000"/>
              <a:defRPr sz="4200"/>
            </a:lvl5pPr>
            <a:lvl6pPr algn="ctr">
              <a:spcBef>
                <a:spcPts val="0"/>
              </a:spcBef>
              <a:buSzPct val="100000"/>
              <a:defRPr sz="4200"/>
            </a:lvl6pPr>
            <a:lvl7pPr algn="ctr">
              <a:spcBef>
                <a:spcPts val="0"/>
              </a:spcBef>
              <a:buSzPct val="100000"/>
              <a:defRPr sz="4200"/>
            </a:lvl7pPr>
            <a:lvl8pPr algn="ctr">
              <a:spcBef>
                <a:spcPts val="0"/>
              </a:spcBef>
              <a:buSzPct val="100000"/>
              <a:defRPr sz="4200"/>
            </a:lvl8pPr>
            <a:lvl9pPr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199" cy="1646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311700" y="5640766"/>
            <a:ext cx="5998800" cy="8067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B5394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599" cy="76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rgbClr val="FFFFFF"/>
              </a:buClr>
              <a:buSzPct val="100000"/>
              <a:buNone/>
              <a:defRPr sz="2800">
                <a:solidFill>
                  <a:srgbClr val="FFFFFF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599" cy="4555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FFFFFF"/>
              </a:buClr>
              <a:buSzPct val="100000"/>
              <a:defRPr sz="1800">
                <a:solidFill>
                  <a:srgbClr val="FFFFFF"/>
                </a:solidFill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FFFFFF"/>
              </a:buClr>
              <a:defRPr>
                <a:solidFill>
                  <a:srgbClr val="FFFFFF"/>
                </a:solidFill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FFFFFF"/>
              </a:buClr>
              <a:defRPr>
                <a:solidFill>
                  <a:srgbClr val="FFFFFF"/>
                </a:solidFill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FFFFFF"/>
              </a:buClr>
              <a:defRPr>
                <a:solidFill>
                  <a:srgbClr val="FFFFFF"/>
                </a:solidFill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FFFFFF"/>
              </a:buClr>
              <a:defRPr>
                <a:solidFill>
                  <a:srgbClr val="FFFFFF"/>
                </a:solidFill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FFFFFF"/>
              </a:buClr>
              <a:defRPr>
                <a:solidFill>
                  <a:srgbClr val="FFFFFF"/>
                </a:solidFill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FFFFFF"/>
              </a:buClr>
              <a:defRPr>
                <a:solidFill>
                  <a:srgbClr val="FFFFFF"/>
                </a:solidFill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FFFFFF"/>
              </a:buClr>
              <a:defRPr>
                <a:solidFill>
                  <a:srgbClr val="FFFFFF"/>
                </a:solidFill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FFFFFF"/>
              </a:buClr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-GB" sz="1000">
                <a:solidFill>
                  <a:schemeClr val="dk2"/>
                </a:solidFill>
              </a:rPr>
              <a:t>‹#›</a:t>
            </a:fld>
            <a:endParaRPr lang="en-GB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9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drupal.org/node/305747" TargetMode="External"/><Relationship Id="rId3" Type="http://schemas.openxmlformats.org/officeDocument/2006/relationships/hyperlink" Target="api.drupal.org" TargetMode="External"/><Relationship Id="rId7" Type="http://schemas.openxmlformats.org/officeDocument/2006/relationships/hyperlink" Target="drupal.org/node/304258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Relationship Id="rId6" Type="http://schemas.openxmlformats.org/officeDocument/2006/relationships/hyperlink" Target="api.drupal.org/api/drupal/includes!system.inc/7" TargetMode="External"/><Relationship Id="rId5" Type="http://schemas.openxmlformats.org/officeDocument/2006/relationships/hyperlink" Target="api.drupal.org/api/drupal/includes!path.inc/7" TargetMode="External"/><Relationship Id="rId4" Type="http://schemas.openxmlformats.org/officeDocument/2006/relationships/hyperlink" Target="api.drupal.org/api/drupal/includes!common.inc/7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ctrTitle"/>
          </p:nvPr>
        </p:nvSpPr>
        <p:spPr>
          <a:xfrm>
            <a:off x="311708" y="992766"/>
            <a:ext cx="8520599" cy="27368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/>
              <a:t>Ubiquitously Used Useful Utilities Unveiled</a:t>
            </a:r>
          </a:p>
        </p:txBody>
      </p:sp>
      <p:sp>
        <p:nvSpPr>
          <p:cNvPr id="51" name="Shape 51"/>
          <p:cNvSpPr txBox="1">
            <a:spLocks noGrp="1"/>
          </p:cNvSpPr>
          <p:nvPr>
            <p:ph type="subTitle" idx="1"/>
          </p:nvPr>
        </p:nvSpPr>
        <p:spPr>
          <a:xfrm>
            <a:off x="302100" y="4632800"/>
            <a:ext cx="4269900" cy="1056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GB"/>
              <a:t>Mike Gossmann</a:t>
            </a:r>
          </a:p>
          <a:p>
            <a:pPr>
              <a:spcBef>
                <a:spcPts val="0"/>
              </a:spcBef>
              <a:buNone/>
            </a:pPr>
            <a:r>
              <a:rPr lang="en-GB">
                <a:solidFill>
                  <a:srgbClr val="9FC5E8"/>
                </a:solidFill>
              </a:rPr>
              <a:t>@MikeGossmann</a:t>
            </a:r>
          </a:p>
        </p:txBody>
      </p:sp>
      <p:pic>
        <p:nvPicPr>
          <p:cNvPr id="5" name="Picture 4" descr="echidna-3x3in-300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5590" y="5229590"/>
            <a:ext cx="1628410" cy="162841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Shape 10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4012" y="768000"/>
            <a:ext cx="3371850" cy="1295400"/>
          </a:xfrm>
          <a:prstGeom prst="rect">
            <a:avLst/>
          </a:prstGeom>
          <a:noFill/>
          <a:ln w="19050" cap="flat" cmpd="sng">
            <a:solidFill>
              <a:srgbClr val="6FA8DC"/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06" name="Shape 10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7825" y="4000437"/>
            <a:ext cx="3324225" cy="1323975"/>
          </a:xfrm>
          <a:prstGeom prst="rect">
            <a:avLst/>
          </a:prstGeom>
          <a:noFill/>
          <a:ln w="19050" cap="flat" cmpd="sng">
            <a:solidFill>
              <a:srgbClr val="6FA8DC"/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107" name="Shape 107"/>
          <p:cNvSpPr txBox="1">
            <a:spLocks noGrp="1"/>
          </p:cNvSpPr>
          <p:nvPr>
            <p:ph type="title" idx="4294967295"/>
          </p:nvPr>
        </p:nvSpPr>
        <p:spPr>
          <a:xfrm>
            <a:off x="5440350" y="854550"/>
            <a:ext cx="2782500" cy="1122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6000"/>
              <a:t>title</a:t>
            </a:r>
          </a:p>
        </p:txBody>
      </p:sp>
      <p:sp>
        <p:nvSpPr>
          <p:cNvPr id="108" name="Shape 108"/>
          <p:cNvSpPr txBox="1">
            <a:spLocks noGrp="1"/>
          </p:cNvSpPr>
          <p:nvPr>
            <p:ph type="title" idx="4294967295"/>
          </p:nvPr>
        </p:nvSpPr>
        <p:spPr>
          <a:xfrm>
            <a:off x="5440350" y="4101287"/>
            <a:ext cx="2782500" cy="1122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6000"/>
              <a:t>weight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Shape 1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7812" y="3909975"/>
            <a:ext cx="3895725" cy="1504950"/>
          </a:xfrm>
          <a:prstGeom prst="rect">
            <a:avLst/>
          </a:prstGeom>
          <a:noFill/>
          <a:ln w="19050" cap="flat" cmpd="sng">
            <a:solidFill>
              <a:srgbClr val="6FA8DC"/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114" name="Shape 114"/>
          <p:cNvSpPr txBox="1">
            <a:spLocks noGrp="1"/>
          </p:cNvSpPr>
          <p:nvPr>
            <p:ph type="title" idx="4294967295"/>
          </p:nvPr>
        </p:nvSpPr>
        <p:spPr>
          <a:xfrm>
            <a:off x="5440350" y="854550"/>
            <a:ext cx="2782500" cy="1122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6000"/>
              <a:t>#title</a:t>
            </a:r>
          </a:p>
        </p:txBody>
      </p:sp>
      <p:sp>
        <p:nvSpPr>
          <p:cNvPr id="115" name="Shape 115"/>
          <p:cNvSpPr txBox="1">
            <a:spLocks noGrp="1"/>
          </p:cNvSpPr>
          <p:nvPr>
            <p:ph type="title" idx="4294967295"/>
          </p:nvPr>
        </p:nvSpPr>
        <p:spPr>
          <a:xfrm>
            <a:off x="5440350" y="4101300"/>
            <a:ext cx="3240300" cy="1122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6000"/>
              <a:t>#weight</a:t>
            </a:r>
          </a:p>
        </p:txBody>
      </p:sp>
      <p:pic>
        <p:nvPicPr>
          <p:cNvPr id="116" name="Shape 1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7812" y="787050"/>
            <a:ext cx="3552825" cy="1257300"/>
          </a:xfrm>
          <a:prstGeom prst="rect">
            <a:avLst/>
          </a:prstGeom>
          <a:noFill/>
          <a:ln w="19050" cap="flat" cmpd="sng">
            <a:solidFill>
              <a:srgbClr val="6FA8DC"/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1443000" y="1339350"/>
            <a:ext cx="6257999" cy="41793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 sz="26000">
                <a:latin typeface="Courier New"/>
                <a:ea typeface="Courier New"/>
                <a:cs typeface="Courier New"/>
                <a:sym typeface="Courier New"/>
              </a:rPr>
              <a:t>JS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Shape 1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05025" y="912662"/>
            <a:ext cx="4733925" cy="1362075"/>
          </a:xfrm>
          <a:prstGeom prst="rect">
            <a:avLst/>
          </a:prstGeom>
          <a:noFill/>
          <a:ln w="19050" cap="flat" cmpd="sng">
            <a:solidFill>
              <a:srgbClr val="6FA8DC"/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27" name="Shape 1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66012" y="4505100"/>
            <a:ext cx="3657600" cy="857250"/>
          </a:xfrm>
          <a:prstGeom prst="rect">
            <a:avLst/>
          </a:prstGeom>
          <a:noFill/>
          <a:ln w="19050" cap="flat" cmpd="sng">
            <a:solidFill>
              <a:srgbClr val="6FA8DC"/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28" name="Shape 12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277562" y="4509862"/>
            <a:ext cx="3200400" cy="847725"/>
          </a:xfrm>
          <a:prstGeom prst="rect">
            <a:avLst/>
          </a:prstGeom>
          <a:noFill/>
          <a:ln w="19050" cap="flat" cmpd="sng">
            <a:solidFill>
              <a:srgbClr val="6FA8DC"/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Shape 1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5612" y="3237149"/>
            <a:ext cx="8612774" cy="383700"/>
          </a:xfrm>
          <a:prstGeom prst="rect">
            <a:avLst/>
          </a:prstGeom>
          <a:noFill/>
          <a:ln w="19050" cap="flat" cmpd="sng">
            <a:solidFill>
              <a:srgbClr val="6FA8DC"/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311700" y="5640766"/>
            <a:ext cx="5998800" cy="806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 dirty="0"/>
              <a:t>http://</a:t>
            </a:r>
            <a:r>
              <a:rPr lang="en-GB" dirty="0" err="1"/>
              <a:t>api.jquery.com</a:t>
            </a:r>
            <a:r>
              <a:rPr lang="en-GB" dirty="0"/>
              <a:t>/load/</a:t>
            </a:r>
          </a:p>
        </p:txBody>
      </p:sp>
      <p:sp>
        <p:nvSpPr>
          <p:cNvPr id="135" name="Shape 135"/>
          <p:cNvSpPr txBox="1">
            <a:spLocks noGrp="1"/>
          </p:cNvSpPr>
          <p:nvPr>
            <p:ph type="title" idx="4294967295"/>
          </p:nvPr>
        </p:nvSpPr>
        <p:spPr>
          <a:xfrm>
            <a:off x="2650950" y="350100"/>
            <a:ext cx="3842099" cy="1122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6000">
                <a:latin typeface="Courier New"/>
                <a:ea typeface="Courier New"/>
                <a:cs typeface="Courier New"/>
                <a:sym typeface="Courier New"/>
              </a:rPr>
              <a:t>.load()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" name="Shape 1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81175" y="3067050"/>
            <a:ext cx="5581650" cy="723900"/>
          </a:xfrm>
          <a:prstGeom prst="rect">
            <a:avLst/>
          </a:prstGeom>
          <a:noFill/>
          <a:ln w="19050" cap="flat" cmpd="sng">
            <a:solidFill>
              <a:srgbClr val="6FA8DC"/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141" name="Shape 141"/>
          <p:cNvSpPr txBox="1">
            <a:spLocks noGrp="1"/>
          </p:cNvSpPr>
          <p:nvPr>
            <p:ph type="title" idx="4294967295"/>
          </p:nvPr>
        </p:nvSpPr>
        <p:spPr>
          <a:xfrm>
            <a:off x="2002200" y="350100"/>
            <a:ext cx="5139599" cy="1122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6000">
                <a:latin typeface="Courier New"/>
                <a:ea typeface="Courier New"/>
                <a:cs typeface="Courier New"/>
                <a:sym typeface="Courier New"/>
              </a:rPr>
              <a:t>Drupal.t()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title" idx="4294967295"/>
          </p:nvPr>
        </p:nvSpPr>
        <p:spPr>
          <a:xfrm>
            <a:off x="1156500" y="350100"/>
            <a:ext cx="6830999" cy="1122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6000">
                <a:latin typeface="Courier New"/>
                <a:ea typeface="Courier New"/>
                <a:cs typeface="Courier New"/>
                <a:sym typeface="Courier New"/>
              </a:rPr>
              <a:t>Drupal.theme()</a:t>
            </a:r>
          </a:p>
        </p:txBody>
      </p:sp>
      <p:pic>
        <p:nvPicPr>
          <p:cNvPr id="147" name="Shape 1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9050" y="2656826"/>
            <a:ext cx="7945900" cy="1075521"/>
          </a:xfrm>
          <a:prstGeom prst="rect">
            <a:avLst/>
          </a:prstGeom>
          <a:noFill/>
          <a:ln w="19050" cap="flat" cmpd="sng">
            <a:solidFill>
              <a:srgbClr val="6FA8DC"/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48" name="Shape 14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99050" y="4120997"/>
            <a:ext cx="7945898" cy="304078"/>
          </a:xfrm>
          <a:prstGeom prst="rect">
            <a:avLst/>
          </a:prstGeom>
          <a:noFill/>
          <a:ln w="19050" cap="flat" cmpd="sng">
            <a:solidFill>
              <a:srgbClr val="6FA8DC"/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599" cy="763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/>
              <a:t>Review (PHP)</a:t>
            </a:r>
          </a:p>
        </p:txBody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599" cy="4555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Font typeface="Courier New"/>
            </a:pPr>
            <a:r>
              <a:rPr lang="en-GB">
                <a:latin typeface="Courier New"/>
                <a:ea typeface="Courier New"/>
                <a:cs typeface="Courier New"/>
                <a:sym typeface="Courier New"/>
              </a:rPr>
              <a:t>system_settings_form()</a:t>
            </a:r>
          </a:p>
          <a:p>
            <a:pPr marL="457200" lvl="0" indent="-228600" rtl="0">
              <a:spcBef>
                <a:spcPts val="0"/>
              </a:spcBef>
              <a:buFont typeface="Courier New"/>
            </a:pPr>
            <a:r>
              <a:rPr lang="en-GB">
                <a:latin typeface="Courier New"/>
                <a:ea typeface="Courier New"/>
                <a:cs typeface="Courier New"/>
                <a:sym typeface="Courier New"/>
              </a:rPr>
              <a:t>system_admin_menu_block_page()</a:t>
            </a:r>
          </a:p>
          <a:p>
            <a:pPr marL="457200" lvl="0" indent="-228600" rtl="0">
              <a:spcBef>
                <a:spcPts val="0"/>
              </a:spcBef>
              <a:buFont typeface="Courier New"/>
            </a:pPr>
            <a:r>
              <a:rPr lang="en-GB">
                <a:latin typeface="Courier New"/>
                <a:ea typeface="Courier New"/>
                <a:cs typeface="Courier New"/>
                <a:sym typeface="Courier New"/>
              </a:rPr>
              <a:t>drupal_match_path()</a:t>
            </a:r>
          </a:p>
          <a:p>
            <a:pPr marL="457200" lvl="0" indent="-228600" rtl="0">
              <a:spcBef>
                <a:spcPts val="0"/>
              </a:spcBef>
              <a:buFont typeface="Courier New"/>
            </a:pPr>
            <a:r>
              <a:rPr lang="en-GB">
                <a:latin typeface="Courier New"/>
                <a:ea typeface="Courier New"/>
                <a:cs typeface="Courier New"/>
                <a:sym typeface="Courier New"/>
              </a:rPr>
              <a:t>drupal_sort_title()</a:t>
            </a:r>
          </a:p>
          <a:p>
            <a:pPr marL="457200" lvl="0" indent="-228600" rtl="0">
              <a:spcBef>
                <a:spcPts val="0"/>
              </a:spcBef>
              <a:buFont typeface="Courier New"/>
            </a:pPr>
            <a:r>
              <a:rPr lang="en-GB">
                <a:latin typeface="Courier New"/>
                <a:ea typeface="Courier New"/>
                <a:cs typeface="Courier New"/>
                <a:sym typeface="Courier New"/>
              </a:rPr>
              <a:t>drupal_sort_weight()</a:t>
            </a:r>
          </a:p>
          <a:p>
            <a:pPr marL="457200" lvl="0" indent="-228600" rtl="0">
              <a:spcBef>
                <a:spcPts val="0"/>
              </a:spcBef>
              <a:buFont typeface="Courier New"/>
            </a:pPr>
            <a:r>
              <a:rPr lang="en-GB">
                <a:latin typeface="Courier New"/>
                <a:ea typeface="Courier New"/>
                <a:cs typeface="Courier New"/>
                <a:sym typeface="Courier New"/>
              </a:rPr>
              <a:t>element_sort_by_title()</a:t>
            </a:r>
          </a:p>
          <a:p>
            <a:pPr marL="457200" lvl="0" indent="-228600" rtl="0">
              <a:spcBef>
                <a:spcPts val="0"/>
              </a:spcBef>
              <a:buFont typeface="Courier New"/>
            </a:pPr>
            <a:r>
              <a:rPr lang="en-GB">
                <a:latin typeface="Courier New"/>
                <a:ea typeface="Courier New"/>
                <a:cs typeface="Courier New"/>
                <a:sym typeface="Courier New"/>
              </a:rPr>
              <a:t>element_sort()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599" cy="763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Review (JS)</a:t>
            </a:r>
          </a:p>
        </p:txBody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599" cy="4555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Font typeface="Courier New"/>
            </a:pPr>
            <a:r>
              <a:rPr lang="en-GB">
                <a:latin typeface="Courier New"/>
                <a:ea typeface="Courier New"/>
                <a:cs typeface="Courier New"/>
                <a:sym typeface="Courier New"/>
              </a:rPr>
              <a:t>Drupal.behaviors</a:t>
            </a:r>
          </a:p>
          <a:p>
            <a:pPr marL="457200" lvl="0" indent="-228600" rtl="0">
              <a:spcBef>
                <a:spcPts val="0"/>
              </a:spcBef>
              <a:buFont typeface="Courier New"/>
            </a:pPr>
            <a:r>
              <a:rPr lang="en-GB">
                <a:latin typeface="Courier New"/>
                <a:ea typeface="Courier New"/>
                <a:cs typeface="Courier New"/>
                <a:sym typeface="Courier New"/>
              </a:rPr>
              <a:t>.load()</a:t>
            </a:r>
          </a:p>
          <a:p>
            <a:pPr marL="457200" lvl="0" indent="-228600" rtl="0">
              <a:spcBef>
                <a:spcPts val="0"/>
              </a:spcBef>
              <a:buFont typeface="Courier New"/>
            </a:pPr>
            <a:r>
              <a:rPr lang="en-GB">
                <a:latin typeface="Courier New"/>
                <a:ea typeface="Courier New"/>
                <a:cs typeface="Courier New"/>
                <a:sym typeface="Courier New"/>
              </a:rPr>
              <a:t>Drupal.t()</a:t>
            </a:r>
          </a:p>
          <a:p>
            <a:pPr marL="457200" lvl="0" indent="-228600" rtl="0">
              <a:spcBef>
                <a:spcPts val="0"/>
              </a:spcBef>
              <a:buFont typeface="Courier New"/>
            </a:pPr>
            <a:r>
              <a:rPr lang="en-GB">
                <a:latin typeface="Courier New"/>
                <a:ea typeface="Courier New"/>
                <a:cs typeface="Courier New"/>
                <a:sym typeface="Courier New"/>
              </a:rPr>
              <a:t>Drupal.theme()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599" cy="763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/>
              <a:t>Resources</a:t>
            </a:r>
          </a:p>
        </p:txBody>
      </p:sp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599" cy="4555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-GB" u="sng" dirty="0">
                <a:hlinkClick r:id="rId3"/>
              </a:rPr>
              <a:t>api.drupal.org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-GB" u="sng" dirty="0">
                <a:hlinkClick r:id="rId4"/>
              </a:rPr>
              <a:t>api.drupal.org/</a:t>
            </a:r>
            <a:r>
              <a:rPr lang="en-GB" u="sng" dirty="0" err="1">
                <a:hlinkClick r:id="rId4"/>
              </a:rPr>
              <a:t>api</a:t>
            </a:r>
            <a:r>
              <a:rPr lang="en-GB" u="sng" dirty="0">
                <a:hlinkClick r:id="rId4"/>
              </a:rPr>
              <a:t>/</a:t>
            </a:r>
            <a:r>
              <a:rPr lang="en-GB" u="sng" dirty="0" err="1">
                <a:hlinkClick r:id="rId4"/>
              </a:rPr>
              <a:t>drupal</a:t>
            </a:r>
            <a:r>
              <a:rPr lang="en-GB" u="sng" dirty="0">
                <a:hlinkClick r:id="rId4"/>
              </a:rPr>
              <a:t>/includes%21common.inc/7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-GB" u="sng" dirty="0">
                <a:hlinkClick r:id="rId5"/>
              </a:rPr>
              <a:t>api.drupal.org/</a:t>
            </a:r>
            <a:r>
              <a:rPr lang="en-GB" u="sng" dirty="0" err="1">
                <a:hlinkClick r:id="rId5"/>
              </a:rPr>
              <a:t>api</a:t>
            </a:r>
            <a:r>
              <a:rPr lang="en-GB" u="sng" dirty="0">
                <a:hlinkClick r:id="rId5"/>
              </a:rPr>
              <a:t>/</a:t>
            </a:r>
            <a:r>
              <a:rPr lang="en-GB" u="sng" dirty="0" err="1">
                <a:hlinkClick r:id="rId5"/>
              </a:rPr>
              <a:t>drupal</a:t>
            </a:r>
            <a:r>
              <a:rPr lang="en-GB" u="sng" dirty="0">
                <a:hlinkClick r:id="rId5"/>
              </a:rPr>
              <a:t>/includes%21path.inc/7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-GB" u="sng" dirty="0">
                <a:hlinkClick r:id="rId6"/>
              </a:rPr>
              <a:t>api.drupal.org/</a:t>
            </a:r>
            <a:r>
              <a:rPr lang="en-GB" u="sng" dirty="0" err="1">
                <a:hlinkClick r:id="rId6"/>
              </a:rPr>
              <a:t>api</a:t>
            </a:r>
            <a:r>
              <a:rPr lang="en-GB" u="sng" dirty="0">
                <a:hlinkClick r:id="rId6"/>
              </a:rPr>
              <a:t>/</a:t>
            </a:r>
            <a:r>
              <a:rPr lang="en-GB" u="sng" dirty="0" err="1">
                <a:hlinkClick r:id="rId6"/>
              </a:rPr>
              <a:t>drupal</a:t>
            </a:r>
            <a:r>
              <a:rPr lang="en-GB" u="sng" dirty="0">
                <a:hlinkClick r:id="rId6"/>
              </a:rPr>
              <a:t>/includes%21system.inc/7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-GB" u="sng" dirty="0">
                <a:hlinkClick r:id="rId7"/>
              </a:rPr>
              <a:t>drupal.org/node/304258</a:t>
            </a:r>
          </a:p>
          <a:p>
            <a:pPr marL="457200" lvl="0" indent="-228600">
              <a:spcBef>
                <a:spcPts val="0"/>
              </a:spcBef>
            </a:pPr>
            <a:r>
              <a:rPr lang="en-GB" u="sng" dirty="0">
                <a:hlinkClick r:id="rId8"/>
              </a:rPr>
              <a:t>drupal.org/node/305747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 idx="4294967295"/>
          </p:nvPr>
        </p:nvSpPr>
        <p:spPr>
          <a:xfrm>
            <a:off x="1443000" y="1339350"/>
            <a:ext cx="6257999" cy="4179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26000">
                <a:latin typeface="Courier New"/>
                <a:ea typeface="Courier New"/>
                <a:cs typeface="Courier New"/>
                <a:sym typeface="Courier New"/>
              </a:rPr>
              <a:t>?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ctrTitle"/>
          </p:nvPr>
        </p:nvSpPr>
        <p:spPr>
          <a:xfrm>
            <a:off x="311708" y="992766"/>
            <a:ext cx="8520599" cy="27368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Thank You!</a:t>
            </a:r>
          </a:p>
        </p:txBody>
      </p:sp>
      <p:sp>
        <p:nvSpPr>
          <p:cNvPr id="172" name="Shape 172"/>
          <p:cNvSpPr txBox="1">
            <a:spLocks noGrp="1"/>
          </p:cNvSpPr>
          <p:nvPr>
            <p:ph type="subTitle" idx="1"/>
          </p:nvPr>
        </p:nvSpPr>
        <p:spPr>
          <a:xfrm>
            <a:off x="302100" y="4632800"/>
            <a:ext cx="4269900" cy="1056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GB"/>
              <a:t>Mike Gossmann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>
                <a:solidFill>
                  <a:srgbClr val="9FC5E8"/>
                </a:solidFill>
              </a:rPr>
              <a:t>@MikeGossmann</a:t>
            </a:r>
          </a:p>
        </p:txBody>
      </p:sp>
      <p:pic>
        <p:nvPicPr>
          <p:cNvPr id="2" name="Picture 1" descr="echidna-3x3in-300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5590" y="5229590"/>
            <a:ext cx="1628410" cy="162841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/>
        </p:nvSpPr>
        <p:spPr>
          <a:xfrm>
            <a:off x="2215350" y="1072350"/>
            <a:ext cx="4713299" cy="4713299"/>
          </a:xfrm>
          <a:prstGeom prst="star24">
            <a:avLst>
              <a:gd name="adj" fmla="val 37500"/>
            </a:avLst>
          </a:prstGeom>
          <a:solidFill>
            <a:schemeClr val="lt2"/>
          </a:solidFill>
          <a:ln w="19050" cap="flat" cmpd="sng">
            <a:solidFill>
              <a:srgbClr val="6FA8DC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3" name="Shape 63"/>
          <p:cNvSpPr/>
          <p:nvPr/>
        </p:nvSpPr>
        <p:spPr>
          <a:xfrm>
            <a:off x="3864150" y="2721150"/>
            <a:ext cx="1415699" cy="1415699"/>
          </a:xfrm>
          <a:prstGeom prst="ellipse">
            <a:avLst/>
          </a:prstGeom>
          <a:solidFill>
            <a:srgbClr val="0B5394"/>
          </a:solidFill>
          <a:ln w="19050" cap="flat" cmpd="sng">
            <a:solidFill>
              <a:srgbClr val="6FA8DC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Shape 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19125" y="686650"/>
            <a:ext cx="6000750" cy="5076825"/>
          </a:xfrm>
          <a:prstGeom prst="rect">
            <a:avLst/>
          </a:prstGeom>
          <a:noFill/>
          <a:ln w="19050" cap="flat" cmpd="sng">
            <a:solidFill>
              <a:srgbClr val="3D85C6"/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Shape 7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0464" y="1958726"/>
            <a:ext cx="8543074" cy="2459599"/>
          </a:xfrm>
          <a:prstGeom prst="rect">
            <a:avLst/>
          </a:prstGeom>
          <a:noFill/>
          <a:ln w="19050" cap="flat" cmpd="sng">
            <a:solidFill>
              <a:srgbClr val="3D85C6"/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311700" y="5640766"/>
            <a:ext cx="5998800" cy="806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/>
              <a:t>drupal.org/project/og</a:t>
            </a:r>
          </a:p>
        </p:txBody>
      </p:sp>
      <p:pic>
        <p:nvPicPr>
          <p:cNvPr id="79" name="Shape 7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4400" y="161075"/>
            <a:ext cx="8455200" cy="3538175"/>
          </a:xfrm>
          <a:prstGeom prst="rect">
            <a:avLst/>
          </a:prstGeom>
          <a:noFill/>
          <a:ln w="19050" cap="flat" cmpd="sng">
            <a:solidFill>
              <a:srgbClr val="3D85C6"/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80" name="Shape 8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961712" y="1651312"/>
            <a:ext cx="6029325" cy="3190875"/>
          </a:xfrm>
          <a:prstGeom prst="rect">
            <a:avLst/>
          </a:prstGeom>
          <a:noFill/>
          <a:ln w="19050" cap="flat" cmpd="sng">
            <a:solidFill>
              <a:srgbClr val="6FA8DC"/>
            </a:solidFill>
            <a:prstDash val="solid"/>
            <a:round/>
            <a:headEnd type="none" w="med" len="med"/>
            <a:tailEnd type="none" w="med" len="med"/>
          </a:ln>
        </p:spPr>
      </p:pic>
      <p:grpSp>
        <p:nvGrpSpPr>
          <p:cNvPr id="81" name="Shape 81"/>
          <p:cNvGrpSpPr/>
          <p:nvPr/>
        </p:nvGrpSpPr>
        <p:grpSpPr>
          <a:xfrm>
            <a:off x="210787" y="3472012"/>
            <a:ext cx="7381875" cy="1838325"/>
            <a:chOff x="1632687" y="4641837"/>
            <a:chExt cx="7381875" cy="1838325"/>
          </a:xfrm>
        </p:grpSpPr>
        <p:pic>
          <p:nvPicPr>
            <p:cNvPr id="82" name="Shape 82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1632687" y="4641837"/>
              <a:ext cx="7381875" cy="1838325"/>
            </a:xfrm>
            <a:prstGeom prst="rect">
              <a:avLst/>
            </a:prstGeom>
            <a:noFill/>
            <a:ln w="19050" cap="flat" cmpd="sng">
              <a:solidFill>
                <a:srgbClr val="3D85C6"/>
              </a:solidFill>
              <a:prstDash val="solid"/>
              <a:round/>
              <a:headEnd type="none" w="med" len="med"/>
              <a:tailEnd type="none" w="med" len="med"/>
            </a:ln>
          </p:spPr>
        </p:pic>
        <p:sp>
          <p:nvSpPr>
            <p:cNvPr id="83" name="Shape 83"/>
            <p:cNvSpPr/>
            <p:nvPr/>
          </p:nvSpPr>
          <p:spPr>
            <a:xfrm>
              <a:off x="3484100" y="5849250"/>
              <a:ext cx="1991999" cy="364500"/>
            </a:xfrm>
            <a:prstGeom prst="ellipse">
              <a:avLst/>
            </a:prstGeom>
            <a:noFill/>
            <a:ln w="19050" cap="flat" cmpd="sng">
              <a:solidFill>
                <a:srgbClr val="3D85C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4" name="Shape 84"/>
            <p:cNvSpPr/>
            <p:nvPr/>
          </p:nvSpPr>
          <p:spPr>
            <a:xfrm>
              <a:off x="4119700" y="5484750"/>
              <a:ext cx="3560700" cy="364500"/>
            </a:xfrm>
            <a:prstGeom prst="ellipse">
              <a:avLst/>
            </a:prstGeom>
            <a:noFill/>
            <a:ln w="19050" cap="flat" cmpd="sng">
              <a:solidFill>
                <a:srgbClr val="3D85C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Shape 8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40254" y="2261542"/>
            <a:ext cx="5263500" cy="2334925"/>
          </a:xfrm>
          <a:prstGeom prst="rect">
            <a:avLst/>
          </a:prstGeom>
          <a:noFill/>
          <a:ln w="19050" cap="flat" cmpd="sng">
            <a:solidFill>
              <a:srgbClr val="6FA8DC"/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Shape 9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24075" y="1809750"/>
            <a:ext cx="4695825" cy="3238500"/>
          </a:xfrm>
          <a:prstGeom prst="rect">
            <a:avLst/>
          </a:prstGeom>
          <a:noFill/>
          <a:ln w="19050" cap="flat" cmpd="sng">
            <a:solidFill>
              <a:srgbClr val="6FA8DC"/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/>
        </p:nvSpPr>
        <p:spPr>
          <a:xfrm rot="2700000">
            <a:off x="2911655" y="-162152"/>
            <a:ext cx="2551524" cy="4258338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19050" cap="flat" cmpd="sng">
            <a:solidFill>
              <a:srgbClr val="6FA8DC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0" name="Shape 100"/>
          <p:cNvSpPr/>
          <p:nvPr/>
        </p:nvSpPr>
        <p:spPr>
          <a:xfrm rot="-8100000">
            <a:off x="3680820" y="2677013"/>
            <a:ext cx="2551524" cy="4258338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19050" cap="flat" cmpd="sng">
            <a:solidFill>
              <a:srgbClr val="6FA8DC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imple-light-2">
  <a:themeElements>
    <a:clrScheme name="Custom 5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FFFFFF"/>
      </a:hlink>
      <a:folHlink>
        <a:srgbClr val="FFFF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73</Words>
  <Application>Microsoft Office PowerPoint</Application>
  <PresentationFormat>On-screen Show (4:3)</PresentationFormat>
  <Paragraphs>37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simple-light-2</vt:lpstr>
      <vt:lpstr>Ubiquitously Used Useful Utilities Unveiled</vt:lpstr>
      <vt:lpstr>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title</vt:lpstr>
      <vt:lpstr>#title</vt:lpstr>
      <vt:lpstr>JS</vt:lpstr>
      <vt:lpstr>PowerPoint Presentation</vt:lpstr>
      <vt:lpstr>.load()</vt:lpstr>
      <vt:lpstr>Drupal.t()</vt:lpstr>
      <vt:lpstr>Drupal.theme()</vt:lpstr>
      <vt:lpstr>Review (PHP)</vt:lpstr>
      <vt:lpstr>Review (JS)</vt:lpstr>
      <vt:lpstr>Resources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Ubiquitously Used Useful Utilities Unveiled</dc:title>
  <dc:creator>Amy Tapley</dc:creator>
  <cp:lastModifiedBy>Amy Tapley</cp:lastModifiedBy>
  <cp:revision>2</cp:revision>
  <dcterms:modified xsi:type="dcterms:W3CDTF">2015-10-21T18:29:45Z</dcterms:modified>
</cp:coreProperties>
</file>